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BAC5-3844-4891-96C3-D1A94D4444A0}" type="datetimeFigureOut">
              <a:rPr lang="en-US" smtClean="0"/>
              <a:pPr/>
              <a:t>10/2/2010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5DC3-3216-4859-A342-6DB38EFA0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52600" y="381000"/>
            <a:ext cx="579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0" dirty="0" smtClean="0">
                <a:latin typeface="TimesNewRoman"/>
              </a:rPr>
              <a:t>EECE-165</a:t>
            </a:r>
          </a:p>
          <a:p>
            <a:pPr algn="ctr"/>
            <a:r>
              <a:rPr lang="en-US" sz="3600" baseline="0" dirty="0" smtClean="0">
                <a:latin typeface="TimesNewRoman"/>
              </a:rPr>
              <a:t>Basic Electrical Technology</a:t>
            </a:r>
          </a:p>
          <a:p>
            <a:pPr algn="ctr"/>
            <a:r>
              <a:rPr lang="en-US" sz="3600" baseline="0" dirty="0" smtClean="0">
                <a:latin typeface="TimesNewRoman"/>
              </a:rPr>
              <a:t>References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457200" y="3137118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0" dirty="0" smtClean="0">
                <a:latin typeface="TimesNewRoman"/>
              </a:rPr>
              <a:t>1. A textbook of Electrical Technology (</a:t>
            </a:r>
            <a:r>
              <a:rPr lang="en-US" sz="2800" baseline="0" dirty="0" err="1" smtClean="0">
                <a:latin typeface="TimesNewRoman"/>
              </a:rPr>
              <a:t>Vol.II</a:t>
            </a:r>
            <a:r>
              <a:rPr lang="en-US" sz="2800" baseline="0" dirty="0" smtClean="0">
                <a:latin typeface="TimesNewRoman"/>
              </a:rPr>
              <a:t>)</a:t>
            </a:r>
          </a:p>
          <a:p>
            <a:r>
              <a:rPr lang="en-US" sz="2800" baseline="0" dirty="0" smtClean="0">
                <a:latin typeface="TimesNewRoman"/>
              </a:rPr>
              <a:t>-B. L. </a:t>
            </a:r>
            <a:r>
              <a:rPr lang="en-US" sz="2800" baseline="0" dirty="0" err="1" smtClean="0">
                <a:latin typeface="TimesNewRoman"/>
              </a:rPr>
              <a:t>Theraja</a:t>
            </a:r>
            <a:endParaRPr lang="en-US" sz="2800" baseline="0" dirty="0" smtClean="0">
              <a:latin typeface="TimesNewRoman"/>
            </a:endParaRPr>
          </a:p>
          <a:p>
            <a:r>
              <a:rPr lang="en-US" sz="2800" baseline="0" dirty="0" smtClean="0">
                <a:latin typeface="TimesNewRoman"/>
              </a:rPr>
              <a:t>2. Electronic Devices &amp; Circuit Theory-R.L.</a:t>
            </a:r>
          </a:p>
          <a:p>
            <a:r>
              <a:rPr lang="en-US" sz="2800" baseline="0" dirty="0" err="1" smtClean="0">
                <a:latin typeface="TimesNewRoman"/>
              </a:rPr>
              <a:t>Boylstad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02"/>
            <a:ext cx="9144000" cy="686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685871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0" dirty="0" smtClean="0">
                <a:solidFill>
                  <a:srgbClr val="0000FF"/>
                </a:solidFill>
                <a:latin typeface="Arial"/>
              </a:rPr>
              <a:t>Introduction to Electrical</a:t>
            </a:r>
          </a:p>
          <a:p>
            <a:pPr algn="ctr"/>
            <a:r>
              <a:rPr lang="en-US" sz="3600" baseline="0" dirty="0" smtClean="0">
                <a:solidFill>
                  <a:srgbClr val="0000FF"/>
                </a:solidFill>
                <a:latin typeface="Arial"/>
              </a:rPr>
              <a:t>Engineering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8"/>
            <a:ext cx="9144000" cy="685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7432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0" dirty="0" smtClean="0">
                <a:solidFill>
                  <a:srgbClr val="0000FF"/>
                </a:solidFill>
                <a:latin typeface="Arial"/>
              </a:rPr>
              <a:t>WELCOME TO THE LECTURE</a:t>
            </a:r>
          </a:p>
          <a:p>
            <a:pPr algn="ctr"/>
            <a:r>
              <a:rPr lang="en-US" sz="3600" baseline="0" dirty="0" smtClean="0">
                <a:solidFill>
                  <a:srgbClr val="0000FF"/>
                </a:solidFill>
                <a:latin typeface="Arial"/>
              </a:rPr>
              <a:t>ON DC GENERATOR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97"/>
            <a:ext cx="9144000" cy="684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55"/>
            <a:ext cx="9144000" cy="68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323850"/>
            <a:ext cx="80200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686800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2800" baseline="0" dirty="0" smtClean="0">
                <a:latin typeface="TimesNewRoman"/>
              </a:rPr>
              <a:t>Faraday’s law of Electromagnetic</a:t>
            </a:r>
          </a:p>
          <a:p>
            <a:pPr algn="ctr"/>
            <a:r>
              <a:rPr lang="en-US" sz="2800" baseline="0" dirty="0" smtClean="0">
                <a:latin typeface="TimesNewRoman"/>
              </a:rPr>
              <a:t>Induction</a:t>
            </a:r>
          </a:p>
          <a:p>
            <a:r>
              <a:rPr lang="en-US" baseline="0" dirty="0" smtClean="0">
                <a:latin typeface="TimesNewRoman"/>
              </a:rPr>
              <a:t>                           </a:t>
            </a:r>
            <a:r>
              <a:rPr lang="en-US" sz="2000" baseline="0" dirty="0" smtClean="0">
                <a:latin typeface="TimesNewRoman"/>
              </a:rPr>
              <a:t>• A voltage is induced in a conductor if the</a:t>
            </a:r>
          </a:p>
          <a:p>
            <a:r>
              <a:rPr lang="en-US" sz="2000" baseline="0" dirty="0" smtClean="0">
                <a:latin typeface="TimesNewRoman"/>
              </a:rPr>
              <a:t>                         </a:t>
            </a:r>
            <a:r>
              <a:rPr lang="en-US" sz="2000" dirty="0" smtClean="0">
                <a:latin typeface="TimesNewRoman"/>
              </a:rPr>
              <a:t> </a:t>
            </a:r>
            <a:r>
              <a:rPr lang="en-US" sz="2000" baseline="0" dirty="0" smtClean="0">
                <a:latin typeface="TimesNewRoman"/>
              </a:rPr>
              <a:t> conductor cuts lines of magnetic flux.</a:t>
            </a:r>
          </a:p>
        </p:txBody>
      </p:sp>
      <p:pic>
        <p:nvPicPr>
          <p:cNvPr id="21507" name="Picture 3" descr="C:\Users\Muhammad Riyaz\Desktop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56404"/>
            <a:ext cx="7924800" cy="3639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144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0" dirty="0" smtClean="0">
                <a:latin typeface="TimesNewRoman"/>
              </a:rPr>
              <a:t>Lenz’s Law</a:t>
            </a:r>
          </a:p>
          <a:p>
            <a:pPr algn="ctr"/>
            <a:endParaRPr lang="en-US" sz="3600" baseline="0" dirty="0" smtClean="0">
              <a:latin typeface="TimesNewRoman"/>
            </a:endParaRPr>
          </a:p>
          <a:p>
            <a:pPr indent="1090613"/>
            <a:r>
              <a:rPr lang="en-US" sz="2400" baseline="0" dirty="0" smtClean="0">
                <a:latin typeface="TimesNewRoman"/>
              </a:rPr>
              <a:t>• When a conductor is moved through a</a:t>
            </a:r>
          </a:p>
          <a:p>
            <a:pPr indent="1312863"/>
            <a:r>
              <a:rPr lang="en-US" sz="2400" baseline="0" dirty="0" smtClean="0">
                <a:latin typeface="TimesNewRoman"/>
              </a:rPr>
              <a:t>magnetic fields a voltage is induced in the</a:t>
            </a:r>
          </a:p>
          <a:p>
            <a:pPr indent="1312863"/>
            <a:r>
              <a:rPr lang="en-US" sz="2400" baseline="0" dirty="0" smtClean="0">
                <a:latin typeface="TimesNewRoman"/>
              </a:rPr>
              <a:t>conductor .If the circuit is closed, the induced</a:t>
            </a:r>
          </a:p>
          <a:p>
            <a:pPr indent="1312863"/>
            <a:r>
              <a:rPr lang="en-US" sz="2400" baseline="0" dirty="0" smtClean="0">
                <a:latin typeface="TimesNewRoman"/>
              </a:rPr>
              <a:t>voltage will cause a current flow. The</a:t>
            </a:r>
          </a:p>
          <a:p>
            <a:pPr indent="1312863"/>
            <a:r>
              <a:rPr lang="en-US" sz="2400" baseline="0" dirty="0" smtClean="0">
                <a:latin typeface="TimesNewRoman"/>
              </a:rPr>
              <a:t>magnetic field produced by the current will</a:t>
            </a:r>
          </a:p>
          <a:p>
            <a:pPr indent="1312863"/>
            <a:r>
              <a:rPr lang="en-US" sz="2400" baseline="0" dirty="0" smtClean="0">
                <a:latin typeface="TimesNewRoman"/>
              </a:rPr>
              <a:t>always oppose the motion of the conductor.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3597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aseline="0" dirty="0" smtClean="0">
                <a:solidFill>
                  <a:srgbClr val="000000"/>
                </a:solidFill>
                <a:latin typeface="TimesNewRoman"/>
              </a:rPr>
              <a:t>DC Generators</a:t>
            </a:r>
          </a:p>
          <a:p>
            <a:pPr indent="796925" algn="just">
              <a:tabLst>
                <a:tab pos="855663" algn="l"/>
              </a:tabLst>
            </a:pPr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• </a:t>
            </a:r>
            <a:r>
              <a:rPr lang="en-US" sz="2000" b="1" baseline="0" dirty="0" smtClean="0">
                <a:solidFill>
                  <a:srgbClr val="000000"/>
                </a:solidFill>
                <a:latin typeface="TimesNewRoman,Bold"/>
              </a:rPr>
              <a:t>An electrical Generator is a machine which converts</a:t>
            </a:r>
          </a:p>
          <a:p>
            <a:pPr indent="973138" algn="just"/>
            <a:r>
              <a:rPr lang="en-US" sz="2000" b="1" baseline="0" dirty="0" smtClean="0">
                <a:solidFill>
                  <a:srgbClr val="000000"/>
                </a:solidFill>
                <a:latin typeface="TimesNewRoman,Bold"/>
              </a:rPr>
              <a:t>mechanical energy (or power) into electrical energy (or</a:t>
            </a:r>
          </a:p>
          <a:p>
            <a:pPr indent="973138" algn="just"/>
            <a:r>
              <a:rPr lang="en-US" sz="2000" b="1" baseline="0" dirty="0" smtClean="0">
                <a:solidFill>
                  <a:srgbClr val="000000"/>
                </a:solidFill>
                <a:latin typeface="TimesNewRoman,Bold"/>
              </a:rPr>
              <a:t>power).</a:t>
            </a:r>
          </a:p>
          <a:p>
            <a:pPr indent="796925"/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• </a:t>
            </a:r>
            <a:r>
              <a:rPr lang="en-US" sz="2000" b="1" baseline="0" dirty="0" smtClean="0">
                <a:solidFill>
                  <a:srgbClr val="000000"/>
                </a:solidFill>
                <a:latin typeface="TimesNewRoman,Bold"/>
              </a:rPr>
              <a:t>Principle :</a:t>
            </a:r>
          </a:p>
          <a:p>
            <a:pPr indent="796925"/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 It is based on the principle of production of dynamically (or</a:t>
            </a:r>
          </a:p>
          <a:p>
            <a:pPr indent="914400"/>
            <a:r>
              <a:rPr lang="en-US" sz="2000" baseline="0" dirty="0" err="1" smtClean="0">
                <a:solidFill>
                  <a:srgbClr val="000000"/>
                </a:solidFill>
                <a:latin typeface="TimesNewRoman"/>
              </a:rPr>
              <a:t>motionally</a:t>
            </a:r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) induced </a:t>
            </a:r>
            <a:r>
              <a:rPr lang="en-US" sz="2000" baseline="0" dirty="0" err="1" smtClean="0">
                <a:solidFill>
                  <a:srgbClr val="000000"/>
                </a:solidFill>
                <a:latin typeface="TimesNewRoman"/>
              </a:rPr>
              <a:t>e.m.f</a:t>
            </a:r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 (Electromotive Force). Whenever a</a:t>
            </a:r>
          </a:p>
          <a:p>
            <a:pPr indent="914400"/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conductor cuts magnetic flux, dynamically induced </a:t>
            </a:r>
            <a:r>
              <a:rPr lang="en-US" sz="2000" baseline="0" dirty="0" err="1" smtClean="0">
                <a:solidFill>
                  <a:srgbClr val="000000"/>
                </a:solidFill>
                <a:latin typeface="TimesNewRoman"/>
              </a:rPr>
              <a:t>e.m.f</a:t>
            </a:r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. is</a:t>
            </a:r>
          </a:p>
          <a:p>
            <a:pPr indent="914400"/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produced in it according to </a:t>
            </a:r>
            <a:r>
              <a:rPr lang="en-US" sz="2000" baseline="0" dirty="0" smtClean="0">
                <a:solidFill>
                  <a:srgbClr val="009A9A"/>
                </a:solidFill>
                <a:latin typeface="TimesNewRoman"/>
              </a:rPr>
              <a:t>Faraday's Laws of Electromagnetic</a:t>
            </a:r>
          </a:p>
          <a:p>
            <a:pPr indent="914400"/>
            <a:r>
              <a:rPr lang="en-US" sz="2000" baseline="0" dirty="0" smtClean="0">
                <a:solidFill>
                  <a:srgbClr val="009A9A"/>
                </a:solidFill>
                <a:latin typeface="TimesNewRoman"/>
              </a:rPr>
              <a:t>Induction</a:t>
            </a:r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. This </a:t>
            </a:r>
            <a:r>
              <a:rPr lang="en-US" sz="2000" baseline="0" dirty="0" err="1" smtClean="0">
                <a:solidFill>
                  <a:srgbClr val="000000"/>
                </a:solidFill>
                <a:latin typeface="TimesNewRoman"/>
              </a:rPr>
              <a:t>e.m.f</a:t>
            </a:r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. causes a current to flow if the conductor</a:t>
            </a:r>
          </a:p>
          <a:p>
            <a:pPr indent="914400"/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circuit is closed.</a:t>
            </a:r>
          </a:p>
          <a:p>
            <a:pPr indent="914400"/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Hence, the basic essential parts of an electric generator are :</a:t>
            </a:r>
          </a:p>
          <a:p>
            <a:pPr indent="796925"/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•                </a:t>
            </a:r>
            <a:r>
              <a:rPr lang="en-US" sz="2000" b="1" baseline="0" dirty="0" smtClean="0">
                <a:solidFill>
                  <a:srgbClr val="000000"/>
                </a:solidFill>
                <a:latin typeface="TimesNewRoman,Bold"/>
              </a:rPr>
              <a:t>A magnetic field and</a:t>
            </a:r>
          </a:p>
          <a:p>
            <a:pPr indent="796925"/>
            <a:r>
              <a:rPr lang="en-US" sz="2000" baseline="0" dirty="0" smtClean="0">
                <a:solidFill>
                  <a:srgbClr val="000000"/>
                </a:solidFill>
                <a:latin typeface="TimesNewRoman"/>
              </a:rPr>
              <a:t>•                </a:t>
            </a:r>
            <a:r>
              <a:rPr lang="en-US" sz="2000" b="1" baseline="0" dirty="0" smtClean="0">
                <a:solidFill>
                  <a:srgbClr val="000000"/>
                </a:solidFill>
                <a:latin typeface="TimesNewRoman,Bold"/>
              </a:rPr>
              <a:t>A conductor or conductors which can so move as</a:t>
            </a:r>
          </a:p>
          <a:p>
            <a:pPr indent="796925"/>
            <a:r>
              <a:rPr lang="en-US" sz="2000" b="1" baseline="0" dirty="0" smtClean="0">
                <a:solidFill>
                  <a:srgbClr val="000000"/>
                </a:solidFill>
                <a:latin typeface="TimesNewRoman,Bold"/>
              </a:rPr>
              <a:t>       to cut the flux.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"/>
            <a:ext cx="6324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4417874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4675" algn="just"/>
            <a:r>
              <a:rPr lang="en-US" sz="1600" baseline="0" dirty="0" smtClean="0">
                <a:latin typeface="Arial"/>
              </a:rPr>
              <a:t>• </a:t>
            </a:r>
            <a:r>
              <a:rPr lang="en-US" sz="1600" b="1" baseline="0" dirty="0" smtClean="0">
                <a:latin typeface="Arial,Bold"/>
              </a:rPr>
              <a:t>A single-turn rectangular copper coil </a:t>
            </a:r>
            <a:r>
              <a:rPr lang="en-US" sz="1600" b="1" baseline="0" dirty="0" err="1" smtClean="0">
                <a:latin typeface="Arial,Bold"/>
              </a:rPr>
              <a:t>abcd</a:t>
            </a:r>
            <a:r>
              <a:rPr lang="en-US" sz="1600" b="1" baseline="0" dirty="0" smtClean="0">
                <a:latin typeface="Arial,Bold"/>
              </a:rPr>
              <a:t> moving about its own axis in a</a:t>
            </a:r>
          </a:p>
          <a:p>
            <a:pPr indent="693738" algn="just"/>
            <a:r>
              <a:rPr lang="en-US" sz="1600" b="1" baseline="0" dirty="0" smtClean="0">
                <a:latin typeface="Arial,Bold"/>
              </a:rPr>
              <a:t>magnetic field provided by either permanent magnets or electromagnets. The</a:t>
            </a:r>
          </a:p>
          <a:p>
            <a:pPr indent="693738" algn="just"/>
            <a:r>
              <a:rPr lang="en-US" sz="1600" b="1" baseline="0" dirty="0" smtClean="0">
                <a:latin typeface="Arial,Bold"/>
              </a:rPr>
              <a:t>two ends of the coil are joined to two split-rings which are insulated from each</a:t>
            </a:r>
          </a:p>
          <a:p>
            <a:pPr indent="693738" algn="just"/>
            <a:r>
              <a:rPr lang="en-US" sz="1600" b="1" baseline="0" dirty="0" smtClean="0">
                <a:latin typeface="Arial,Bold"/>
              </a:rPr>
              <a:t>other and from the central shaft. Two collecting brushes (of carbon or copper)</a:t>
            </a:r>
          </a:p>
          <a:p>
            <a:pPr indent="693738" algn="just"/>
            <a:r>
              <a:rPr lang="en-US" sz="1600" b="1" baseline="0" dirty="0" smtClean="0">
                <a:latin typeface="Arial,Bold"/>
              </a:rPr>
              <a:t>press against the slip rings.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710625"/>
            <a:ext cx="1779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aseline="0" dirty="0" smtClean="0">
                <a:latin typeface="Arial"/>
              </a:rPr>
              <a:t>Split ring</a:t>
            </a:r>
            <a:endParaRPr lang="en-US" sz="32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383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5554"/>
            <a:ext cx="8610599" cy="644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299</Words>
  <Application>Microsoft Office PowerPoint</Application>
  <PresentationFormat>On-screen Show (4:3)</PresentationFormat>
  <Paragraphs>44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Riyaz</dc:creator>
  <cp:lastModifiedBy>Muhammad Riyaz</cp:lastModifiedBy>
  <cp:revision>54</cp:revision>
  <dcterms:created xsi:type="dcterms:W3CDTF">2010-10-02T13:09:52Z</dcterms:created>
  <dcterms:modified xsi:type="dcterms:W3CDTF">2010-10-02T15:52:03Z</dcterms:modified>
</cp:coreProperties>
</file>